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270" r:id="rId3"/>
    <p:sldId id="272" r:id="rId4"/>
    <p:sldId id="260" r:id="rId5"/>
    <p:sldId id="275" r:id="rId6"/>
    <p:sldId id="276" r:id="rId7"/>
    <p:sldId id="277" r:id="rId8"/>
    <p:sldId id="278" r:id="rId9"/>
    <p:sldId id="279" r:id="rId10"/>
    <p:sldId id="280" r:id="rId11"/>
    <p:sldId id="261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1">
                <a:shade val="65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3"/>
                <c:pt idx="0">
                  <c:v>Доктори наук</c:v>
                </c:pt>
                <c:pt idx="1">
                  <c:v>Кандидати наук/Доктори філософії</c:v>
                </c:pt>
                <c:pt idx="2">
                  <c:v>Доценти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5</c:v>
                </c:pt>
                <c:pt idx="1">
                  <c:v>48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9-484A-9D21-DAC809E1AFE4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2021-2021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3"/>
                <c:pt idx="0">
                  <c:v>Доктори наук</c:v>
                </c:pt>
                <c:pt idx="1">
                  <c:v>Кандидати наук/Доктори філософії</c:v>
                </c:pt>
                <c:pt idx="2">
                  <c:v>Доценти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6</c:v>
                </c:pt>
                <c:pt idx="1">
                  <c:v>50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9-484A-9D21-DAC809E1AFE4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1">
                <a:tint val="65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3"/>
                <c:pt idx="0">
                  <c:v>Доктори наук</c:v>
                </c:pt>
                <c:pt idx="1">
                  <c:v>Кандидати наук/Доктори філософії</c:v>
                </c:pt>
                <c:pt idx="2">
                  <c:v>Доценти</c:v>
                </c:pt>
              </c:strCache>
            </c:strRef>
          </c:cat>
          <c:val>
            <c:numRef>
              <c:f>Аркуш1!$D$2:$D$5</c:f>
              <c:numCache>
                <c:formatCode>General</c:formatCode>
                <c:ptCount val="4"/>
                <c:pt idx="0">
                  <c:v>6</c:v>
                </c:pt>
                <c:pt idx="1">
                  <c:v>53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9-484A-9D21-DAC809E1AF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03949055"/>
        <c:axId val="164346127"/>
      </c:barChart>
      <c:catAx>
        <c:axId val="10394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4346127"/>
        <c:crosses val="autoZero"/>
        <c:auto val="1"/>
        <c:lblAlgn val="ctr"/>
        <c:lblOffset val="100"/>
        <c:noMultiLvlLbl val="0"/>
      </c:catAx>
      <c:valAx>
        <c:axId val="164346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3949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2022-2023 н.р.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Монографії</c:v>
                </c:pt>
                <c:pt idx="1">
                  <c:v>Навчальні посібники/підручники</c:v>
                </c:pt>
                <c:pt idx="2">
                  <c:v>Статті в базі даних «Scopus», «Web of Science», «Core collection» </c:v>
                </c:pt>
                <c:pt idx="3">
                  <c:v> Статті у вітчизняному фаховому журналі </c:v>
                </c:pt>
                <c:pt idx="4">
                  <c:v>Тези доповідей у міжнародних та всеукраїнських конференціях</c:v>
                </c:pt>
                <c:pt idx="5">
                  <c:v>Інші публікації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4</c:v>
                </c:pt>
                <c:pt idx="1">
                  <c:v>9</c:v>
                </c:pt>
                <c:pt idx="2">
                  <c:v>18</c:v>
                </c:pt>
                <c:pt idx="3">
                  <c:v>43</c:v>
                </c:pt>
                <c:pt idx="4">
                  <c:v>119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A-408B-83A9-AB876EEF4E9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2023-2024 н.р.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Монографії</c:v>
                </c:pt>
                <c:pt idx="1">
                  <c:v>Навчальні посібники/підручники</c:v>
                </c:pt>
                <c:pt idx="2">
                  <c:v>Статті в базі даних «Scopus», «Web of Science», «Core collection» </c:v>
                </c:pt>
                <c:pt idx="3">
                  <c:v> Статті у вітчизняному фаховому журналі </c:v>
                </c:pt>
                <c:pt idx="4">
                  <c:v>Тези доповідей у міжнародних та всеукраїнських конференціях</c:v>
                </c:pt>
                <c:pt idx="5">
                  <c:v>Інші публікації</c:v>
                </c:pt>
              </c:strCache>
            </c:strRef>
          </c:cat>
          <c:val>
            <c:numRef>
              <c:f>Аркуш1!$C$2:$C$7</c:f>
              <c:numCache>
                <c:formatCode>General</c:formatCode>
                <c:ptCount val="6"/>
                <c:pt idx="0">
                  <c:v>2</c:v>
                </c:pt>
                <c:pt idx="1">
                  <c:v>11</c:v>
                </c:pt>
                <c:pt idx="2">
                  <c:v>22</c:v>
                </c:pt>
                <c:pt idx="3">
                  <c:v>75</c:v>
                </c:pt>
                <c:pt idx="4">
                  <c:v>201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7A-408B-83A9-AB876EEF4E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57110431"/>
        <c:axId val="1657108767"/>
      </c:barChart>
      <c:catAx>
        <c:axId val="165711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57108767"/>
        <c:crosses val="autoZero"/>
        <c:auto val="1"/>
        <c:lblAlgn val="ctr"/>
        <c:lblOffset val="100"/>
        <c:noMultiLvlLbl val="0"/>
      </c:catAx>
      <c:valAx>
        <c:axId val="165710876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57110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2022-2023 н.р.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Студентські наукові гуртки кафедр </c:v>
                </c:pt>
                <c:pt idx="1">
                  <c:v>Студентські наукові семінари </c:v>
                </c:pt>
                <c:pt idx="2">
                  <c:v>Студенти, які взяли участь у всеукраїнських олімпіадах та  міжнародних конкурсах </c:v>
                </c:pt>
                <c:pt idx="3">
                  <c:v>Тези доповідей студентів у міжнародних та всеукраїнських конференціях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12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B-4A6A-8B8E-2A3D2BA11AD7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2023-2024 н.р.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Студентські наукові гуртки кафедр </c:v>
                </c:pt>
                <c:pt idx="1">
                  <c:v>Студентські наукові семінари </c:v>
                </c:pt>
                <c:pt idx="2">
                  <c:v>Студенти, які взяли участь у всеукраїнських олімпіадах та  міжнародних конкурсах </c:v>
                </c:pt>
                <c:pt idx="3">
                  <c:v>Тези доповідей студентів у міжнародних та всеукраїнських конференціях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9</c:v>
                </c:pt>
                <c:pt idx="1">
                  <c:v>28</c:v>
                </c:pt>
                <c:pt idx="2">
                  <c:v>12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2B-4A6A-8B8E-2A3D2BA11A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03792655"/>
        <c:axId val="1803785999"/>
      </c:barChart>
      <c:catAx>
        <c:axId val="1803792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03785999"/>
        <c:crosses val="autoZero"/>
        <c:auto val="1"/>
        <c:lblAlgn val="ctr"/>
        <c:lblOffset val="100"/>
        <c:noMultiLvlLbl val="0"/>
      </c:catAx>
      <c:valAx>
        <c:axId val="1803785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03792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2022-2023 н.р.</c:v>
                </c:pt>
              </c:strCache>
            </c:strRef>
          </c:tx>
          <c:spPr>
            <a:solidFill>
              <a:schemeClr val="accent1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Успішно захищені магістерські кваліфікаційні роботи</c:v>
                </c:pt>
                <c:pt idx="1">
                  <c:v>Керівники дисертаційних робіт </c:v>
                </c:pt>
                <c:pt idx="2">
                  <c:v>Опоненти на захисті дисертаційних робіт 
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B-4300-8DB4-2E76B1CDDCEA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2023-2024 н.р.</c:v>
                </c:pt>
              </c:strCache>
            </c:strRef>
          </c:tx>
          <c:spPr>
            <a:solidFill>
              <a:schemeClr val="accent1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Успішно захищені магістерські кваліфікаційні роботи</c:v>
                </c:pt>
                <c:pt idx="1">
                  <c:v>Керівники дисертаційних робіт </c:v>
                </c:pt>
                <c:pt idx="2">
                  <c:v>Опоненти на захисті дисертаційних робіт 
</c:v>
                </c:pt>
              </c:strCache>
            </c:str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17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BB-4300-8DB4-2E76B1CDDC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803793487"/>
        <c:axId val="1803779759"/>
      </c:barChart>
      <c:catAx>
        <c:axId val="1803793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03779759"/>
        <c:crosses val="autoZero"/>
        <c:auto val="1"/>
        <c:lblAlgn val="ctr"/>
        <c:lblOffset val="100"/>
        <c:noMultiLvlLbl val="0"/>
      </c:catAx>
      <c:valAx>
        <c:axId val="1803779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03793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69361485356585E-2"/>
          <c:y val="3.4545264436303152E-2"/>
          <c:w val="0.94417455217168611"/>
          <c:h val="0.7572261925314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2022-2023 н.р.</c:v>
                </c:pt>
              </c:strCache>
            </c:strRef>
          </c:tx>
          <c:spPr>
            <a:solidFill>
              <a:schemeClr val="accent1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Міжнародні науково-практичні конференції</c:v>
                </c:pt>
                <c:pt idx="1">
                  <c:v>Всеукраїнські науково-практичні конференції</c:v>
                </c:pt>
                <c:pt idx="2">
                  <c:v>Регіональні науково-практичні конференції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7-4634-8A06-CFAC8638D439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2023-2024 н.р.</c:v>
                </c:pt>
              </c:strCache>
            </c:strRef>
          </c:tx>
          <c:spPr>
            <a:solidFill>
              <a:schemeClr val="accent1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Міжнародні науково-практичні конференції</c:v>
                </c:pt>
                <c:pt idx="1">
                  <c:v>Всеукраїнські науково-практичні конференції</c:v>
                </c:pt>
                <c:pt idx="2">
                  <c:v>Регіональні науково-практичні конференції</c:v>
                </c:pt>
              </c:strCache>
            </c:str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7-4634-8A06-CFAC8638D4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799668431"/>
        <c:axId val="1799669679"/>
      </c:barChart>
      <c:catAx>
        <c:axId val="179966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99669679"/>
        <c:crosses val="autoZero"/>
        <c:auto val="1"/>
        <c:lblAlgn val="ctr"/>
        <c:lblOffset val="100"/>
        <c:noMultiLvlLbl val="0"/>
      </c:catAx>
      <c:valAx>
        <c:axId val="1799669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9966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89DD2-FE23-4F65-852C-6682364B9F6B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374D5-330A-4349-B825-B205E8592E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323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374D5-330A-4349-B825-B205E8592E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34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374D5-330A-4349-B825-B205E8592EC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31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74D5-330A-4349-B825-B205E8592EC6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858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74D5-330A-4349-B825-B205E8592EC6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01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71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906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79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855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3255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887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973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49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37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419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57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911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6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6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2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64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835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2B1D26-9E0B-46B1-B747-D0C6E5E5C0E2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0E8472-57B3-4057-AC93-F545E2EB2E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200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Фото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t="20426" r="10750" b="14146"/>
          <a:stretch/>
        </p:blipFill>
        <p:spPr bwMode="auto">
          <a:xfrm>
            <a:off x="0" y="9526"/>
            <a:ext cx="122479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2250" y="391596"/>
            <a:ext cx="5649433" cy="25783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Основні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результати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здобутки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наукової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діяльності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Львівської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медичної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академії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імені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 Андрея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Крупинського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uk-UA" sz="3200" b="1" dirty="0">
                <a:solidFill>
                  <a:schemeClr val="accent5">
                    <a:lumMod val="50000"/>
                  </a:schemeClr>
                </a:solidFill>
              </a:rPr>
              <a:t>(2023-2024 </a:t>
            </a:r>
            <a:r>
              <a:rPr lang="uk-UA" sz="3200" b="1" dirty="0" err="1">
                <a:solidFill>
                  <a:schemeClr val="accent5">
                    <a:lumMod val="50000"/>
                  </a:schemeClr>
                </a:solidFill>
              </a:rPr>
              <a:t>н.р</a:t>
            </a: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</a:rPr>
              <a:t>.)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3087" y="39614"/>
            <a:ext cx="539759" cy="534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6763" y="22264"/>
            <a:ext cx="572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Львівська медична академія імені </a:t>
            </a:r>
            <a:r>
              <a:rPr lang="uk-UA" dirty="0" err="1"/>
              <a:t>Андрея</a:t>
            </a:r>
            <a:r>
              <a:rPr lang="uk-UA" dirty="0"/>
              <a:t> </a:t>
            </a:r>
            <a:r>
              <a:rPr lang="uk-UA" dirty="0" err="1"/>
              <a:t>Крупинського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8150938" y="5388570"/>
            <a:ext cx="3732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dirty="0"/>
              <a:t>Проректор з наукової роботи</a:t>
            </a:r>
          </a:p>
          <a:p>
            <a:pPr algn="r"/>
            <a:r>
              <a:rPr lang="uk-UA" sz="2000" dirty="0"/>
              <a:t>к. </a:t>
            </a:r>
            <a:r>
              <a:rPr lang="uk-UA" sz="2000" dirty="0" err="1"/>
              <a:t>філолог.н</a:t>
            </a:r>
            <a:r>
              <a:rPr lang="uk-UA" sz="2000" dirty="0"/>
              <a:t>., доцент</a:t>
            </a:r>
          </a:p>
          <a:p>
            <a:pPr algn="r"/>
            <a:r>
              <a:rPr lang="uk-UA" sz="2000" dirty="0"/>
              <a:t>Оксана Стоколос–</a:t>
            </a:r>
            <a:r>
              <a:rPr lang="uk-UA" sz="2000" dirty="0" err="1"/>
              <a:t>Ворончук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699542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312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002060"/>
                </a:solidFill>
              </a:rPr>
              <a:t>Динаміка роботи з аспірантами, магістрантами</a:t>
            </a:r>
            <a:r>
              <a:rPr lang="uk-UA" sz="3200" dirty="0">
                <a:solidFill>
                  <a:srgbClr val="002060"/>
                </a:solidFill>
              </a:rPr>
              <a:t/>
            </a:r>
            <a:br>
              <a:rPr lang="uk-UA" sz="3200" dirty="0">
                <a:solidFill>
                  <a:srgbClr val="002060"/>
                </a:solidFill>
              </a:rPr>
            </a:br>
            <a:r>
              <a:rPr lang="uk-UA" sz="2400" dirty="0">
                <a:solidFill>
                  <a:srgbClr val="002060"/>
                </a:solidFill>
              </a:rPr>
              <a:t>(2022-2024 </a:t>
            </a:r>
            <a:r>
              <a:rPr lang="uk-UA" sz="2400" dirty="0" err="1">
                <a:solidFill>
                  <a:srgbClr val="002060"/>
                </a:solidFill>
              </a:rPr>
              <a:t>н.рр</a:t>
            </a:r>
            <a:r>
              <a:rPr lang="uk-UA" sz="2400" dirty="0">
                <a:solidFill>
                  <a:srgbClr val="002060"/>
                </a:solidFill>
              </a:rPr>
              <a:t>.)</a:t>
            </a:r>
            <a:endParaRPr lang="uk-UA" sz="4000" dirty="0"/>
          </a:p>
        </p:txBody>
      </p:sp>
      <p:graphicFrame>
        <p:nvGraphicFramePr>
          <p:cNvPr id="7" name="Діаграма 6"/>
          <p:cNvGraphicFramePr/>
          <p:nvPr>
            <p:extLst>
              <p:ext uri="{D42A27DB-BD31-4B8C-83A1-F6EECF244321}">
                <p14:modId xmlns:p14="http://schemas.microsoft.com/office/powerpoint/2010/main" val="1815485804"/>
              </p:ext>
            </p:extLst>
          </p:nvPr>
        </p:nvGraphicFramePr>
        <p:xfrm>
          <a:off x="1103971" y="1572322"/>
          <a:ext cx="10249829" cy="4532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 сполучна лінія 8"/>
          <p:cNvCxnSpPr/>
          <p:nvPr/>
        </p:nvCxnSpPr>
        <p:spPr>
          <a:xfrm flipV="1">
            <a:off x="2241395" y="869795"/>
            <a:ext cx="7805854" cy="11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62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chemeClr val="accent5">
                    <a:lumMod val="50000"/>
                  </a:schemeClr>
                </a:solidFill>
              </a:rPr>
              <a:t>Конференції Академії</a:t>
            </a:r>
          </a:p>
        </p:txBody>
      </p:sp>
      <p:sp>
        <p:nvSpPr>
          <p:cNvPr id="10" name="Місце для вмісту 9"/>
          <p:cNvSpPr>
            <a:spLocks noGrp="1"/>
          </p:cNvSpPr>
          <p:nvPr>
            <p:ph sz="half" idx="1"/>
          </p:nvPr>
        </p:nvSpPr>
        <p:spPr>
          <a:xfrm>
            <a:off x="821475" y="1726446"/>
            <a:ext cx="3265448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/>
              <a:t>Міжнародна</a:t>
            </a:r>
            <a:r>
              <a:rPr lang="ru-RU" sz="2400" dirty="0"/>
              <a:t> </a:t>
            </a:r>
            <a:r>
              <a:rPr lang="ru-RU" sz="2400" dirty="0" err="1"/>
              <a:t>студентська</a:t>
            </a:r>
            <a:r>
              <a:rPr lang="ru-RU" sz="2400" dirty="0"/>
              <a:t> </a:t>
            </a:r>
            <a:r>
              <a:rPr lang="ru-RU" sz="2400" dirty="0" err="1"/>
              <a:t>науково</a:t>
            </a:r>
            <a:r>
              <a:rPr lang="ru-RU" sz="2400" dirty="0"/>
              <a:t>-практична </a:t>
            </a:r>
            <a:r>
              <a:rPr lang="ru-RU" sz="2400" dirty="0" err="1"/>
              <a:t>конференція</a:t>
            </a:r>
            <a:r>
              <a:rPr lang="ru-RU" sz="2400" dirty="0"/>
              <a:t> </a:t>
            </a:r>
            <a:r>
              <a:rPr lang="ru-RU" sz="2000" dirty="0"/>
              <a:t>«</a:t>
            </a:r>
            <a:r>
              <a:rPr lang="ru-RU" sz="2400" dirty="0" err="1">
                <a:solidFill>
                  <a:srgbClr val="002060"/>
                </a:solidFill>
              </a:rPr>
              <a:t>Теоретичні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прикладні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аспекти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фундаментальних</a:t>
            </a:r>
            <a:r>
              <a:rPr lang="ru-RU" sz="2400" dirty="0">
                <a:solidFill>
                  <a:srgbClr val="002060"/>
                </a:solidFill>
              </a:rPr>
              <a:t> медико-</a:t>
            </a:r>
            <a:r>
              <a:rPr lang="ru-RU" sz="2400" dirty="0" err="1">
                <a:solidFill>
                  <a:srgbClr val="002060"/>
                </a:solidFill>
              </a:rPr>
              <a:t>біологічних</a:t>
            </a:r>
            <a:r>
              <a:rPr lang="ru-RU" sz="2400" dirty="0">
                <a:solidFill>
                  <a:srgbClr val="002060"/>
                </a:solidFill>
              </a:rPr>
              <a:t> наук</a:t>
            </a:r>
            <a:r>
              <a:rPr lang="ru-RU" sz="2000" dirty="0"/>
              <a:t>»</a:t>
            </a:r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8725829" y="1803323"/>
            <a:ext cx="31502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Регіональна науково-практична конференція  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</a:rPr>
              <a:t>«Стратегія розвитку вищої </a:t>
            </a:r>
            <a:r>
              <a:rPr lang="uk-UA" sz="2400" dirty="0" err="1">
                <a:solidFill>
                  <a:srgbClr val="002060"/>
                </a:solidFill>
              </a:rPr>
              <a:t>медсестринської</a:t>
            </a:r>
            <a:r>
              <a:rPr lang="uk-UA" sz="2400" dirty="0">
                <a:solidFill>
                  <a:srgbClr val="002060"/>
                </a:solidFill>
              </a:rPr>
              <a:t> освіти»</a:t>
            </a:r>
            <a:endParaRPr lang="uk-UA" sz="2400" b="1" dirty="0">
              <a:solidFill>
                <a:srgbClr val="002060"/>
              </a:solidFill>
            </a:endParaRPr>
          </a:p>
        </p:txBody>
      </p:sp>
      <p:cxnSp>
        <p:nvCxnSpPr>
          <p:cNvPr id="9" name="Пряма сполучна лінія 8"/>
          <p:cNvCxnSpPr/>
          <p:nvPr/>
        </p:nvCxnSpPr>
        <p:spPr>
          <a:xfrm flipV="1">
            <a:off x="3211551" y="869795"/>
            <a:ext cx="5965903" cy="4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Місце для вмісту 10"/>
          <p:cNvSpPr txBox="1">
            <a:spLocks/>
          </p:cNvSpPr>
          <p:nvPr/>
        </p:nvSpPr>
        <p:spPr>
          <a:xfrm>
            <a:off x="4192860" y="1640647"/>
            <a:ext cx="44852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dirty="0"/>
              <a:t>Всеукраїнські науково-практичні конференції: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dirty="0" err="1">
                <a:solidFill>
                  <a:srgbClr val="002060"/>
                </a:solidFill>
              </a:rPr>
              <a:t>Актуальні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питання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запровадження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інтерактивно-інноваційних</a:t>
            </a:r>
            <a:r>
              <a:rPr lang="ru-RU" sz="2400" dirty="0">
                <a:solidFill>
                  <a:srgbClr val="002060"/>
                </a:solidFill>
              </a:rPr>
              <a:t> форм </a:t>
            </a:r>
            <a:r>
              <a:rPr lang="ru-RU" sz="2400" dirty="0" err="1">
                <a:solidFill>
                  <a:srgbClr val="002060"/>
                </a:solidFill>
              </a:rPr>
              <a:t>навчання</a:t>
            </a:r>
            <a:r>
              <a:rPr lang="ru-RU" sz="2400" dirty="0">
                <a:solidFill>
                  <a:srgbClr val="002060"/>
                </a:solidFill>
              </a:rPr>
              <a:t> у ЗВО </a:t>
            </a:r>
            <a:r>
              <a:rPr lang="ru-RU" sz="2400" dirty="0" err="1">
                <a:solidFill>
                  <a:srgbClr val="002060"/>
                </a:solidFill>
              </a:rPr>
              <a:t>медичного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профілю</a:t>
            </a:r>
            <a:r>
              <a:rPr lang="ru-RU" sz="2400" dirty="0">
                <a:solidFill>
                  <a:srgbClr val="002060"/>
                </a:solidFill>
              </a:rPr>
              <a:t>»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2400" dirty="0">
                <a:solidFill>
                  <a:srgbClr val="002060"/>
                </a:solidFill>
              </a:rPr>
              <a:t>«Освіта медичних фахівців: реалії та виклики сьогодення»</a:t>
            </a:r>
            <a:endParaRPr lang="ru-RU" dirty="0"/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«</a:t>
            </a:r>
            <a:r>
              <a:rPr lang="ru-RU" sz="2400" dirty="0" err="1">
                <a:solidFill>
                  <a:srgbClr val="002060"/>
                </a:solidFill>
              </a:rPr>
              <a:t>Сучасні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аспекти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розвитку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лабораторної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медицини</a:t>
            </a:r>
            <a:r>
              <a:rPr lang="ru-RU" sz="2400" dirty="0">
                <a:solidFill>
                  <a:srgbClr val="002060"/>
                </a:solidFill>
              </a:rPr>
              <a:t> у </a:t>
            </a:r>
            <a:r>
              <a:rPr lang="ru-RU" sz="2400" dirty="0" err="1">
                <a:solidFill>
                  <a:srgbClr val="002060"/>
                </a:solidFill>
              </a:rPr>
              <a:t>підготовці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медичних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працівників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сфери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охорони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здоров’я</a:t>
            </a:r>
            <a:r>
              <a:rPr lang="ru-RU" dirty="0"/>
              <a:t>»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5030" y="980738"/>
            <a:ext cx="33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002060"/>
                </a:solidFill>
              </a:rPr>
              <a:t>1</a:t>
            </a:r>
          </a:p>
        </p:txBody>
      </p:sp>
      <p:cxnSp>
        <p:nvCxnSpPr>
          <p:cNvPr id="15" name="Пряма сполучна лінія 14"/>
          <p:cNvCxnSpPr/>
          <p:nvPr/>
        </p:nvCxnSpPr>
        <p:spPr>
          <a:xfrm flipV="1">
            <a:off x="838200" y="1479983"/>
            <a:ext cx="1146717" cy="22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66003" y="980738"/>
            <a:ext cx="377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002060"/>
                </a:solidFill>
              </a:rPr>
              <a:t>3</a:t>
            </a:r>
          </a:p>
        </p:txBody>
      </p:sp>
      <p:cxnSp>
        <p:nvCxnSpPr>
          <p:cNvPr id="18" name="Пряма сполучна лінія 17"/>
          <p:cNvCxnSpPr/>
          <p:nvPr/>
        </p:nvCxnSpPr>
        <p:spPr>
          <a:xfrm flipV="1">
            <a:off x="4362600" y="1502285"/>
            <a:ext cx="1183888" cy="11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860295" y="98513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002060"/>
                </a:solidFill>
              </a:rPr>
              <a:t>1</a:t>
            </a:r>
          </a:p>
        </p:txBody>
      </p:sp>
      <p:cxnSp>
        <p:nvCxnSpPr>
          <p:cNvPr id="21" name="Пряма сполучна лінія 20"/>
          <p:cNvCxnSpPr/>
          <p:nvPr/>
        </p:nvCxnSpPr>
        <p:spPr>
          <a:xfrm>
            <a:off x="8678085" y="1507861"/>
            <a:ext cx="998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10"/>
          <p:cNvSpPr txBox="1">
            <a:spLocks/>
          </p:cNvSpPr>
          <p:nvPr/>
        </p:nvSpPr>
        <p:spPr>
          <a:xfrm>
            <a:off x="881875" y="6067119"/>
            <a:ext cx="10625254" cy="73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/>
              <a:t>Видано</a:t>
            </a:r>
            <a:r>
              <a:rPr lang="ru-RU" dirty="0"/>
              <a:t> </a:t>
            </a:r>
            <a:r>
              <a:rPr lang="ru-RU" sz="3600" dirty="0">
                <a:solidFill>
                  <a:srgbClr val="002060"/>
                </a:solidFill>
              </a:rPr>
              <a:t>5</a:t>
            </a:r>
            <a:r>
              <a:rPr lang="ru-RU" dirty="0"/>
              <a:t> </a:t>
            </a:r>
            <a:r>
              <a:rPr lang="ru-RU" sz="2400" dirty="0" err="1"/>
              <a:t>збірників</a:t>
            </a:r>
            <a:r>
              <a:rPr lang="ru-RU" sz="2400" dirty="0"/>
              <a:t> </a:t>
            </a:r>
            <a:r>
              <a:rPr lang="ru-RU" sz="2400" dirty="0" err="1"/>
              <a:t>матеріалів</a:t>
            </a:r>
            <a:r>
              <a:rPr lang="ru-RU" sz="2400" dirty="0"/>
              <a:t> </a:t>
            </a:r>
            <a:r>
              <a:rPr lang="ru-RU" sz="2400" dirty="0" err="1"/>
              <a:t>проведених</a:t>
            </a:r>
            <a:r>
              <a:rPr lang="ru-RU" sz="2400" dirty="0"/>
              <a:t> </a:t>
            </a:r>
            <a:r>
              <a:rPr lang="ru-RU" sz="2400" dirty="0" err="1"/>
              <a:t>конференцій</a:t>
            </a:r>
            <a:endParaRPr lang="uk-UA" dirty="0"/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3069059" y="6589557"/>
            <a:ext cx="1293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79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dirty="0">
                <a:solidFill>
                  <a:srgbClr val="4472C4">
                    <a:lumMod val="50000"/>
                  </a:srgbClr>
                </a:solidFill>
              </a:rPr>
              <a:t>Конференції Академії</a:t>
            </a:r>
            <a:br>
              <a:rPr lang="uk-UA" sz="3200" b="1" dirty="0">
                <a:solidFill>
                  <a:srgbClr val="4472C4">
                    <a:lumMod val="50000"/>
                  </a:srgbClr>
                </a:solidFill>
              </a:rPr>
            </a:br>
            <a:r>
              <a:rPr lang="uk-UA" sz="2800" dirty="0">
                <a:solidFill>
                  <a:srgbClr val="4472C4">
                    <a:lumMod val="50000"/>
                  </a:srgbClr>
                </a:solidFill>
              </a:rPr>
              <a:t>(2022-2024 </a:t>
            </a:r>
            <a:r>
              <a:rPr lang="uk-UA" sz="2800" dirty="0" err="1">
                <a:solidFill>
                  <a:srgbClr val="4472C4">
                    <a:lumMod val="50000"/>
                  </a:srgbClr>
                </a:solidFill>
              </a:rPr>
              <a:t>н.рр</a:t>
            </a:r>
            <a:r>
              <a:rPr lang="uk-UA" sz="2800" dirty="0">
                <a:solidFill>
                  <a:srgbClr val="4472C4">
                    <a:lumMod val="50000"/>
                  </a:srgbClr>
                </a:solidFill>
              </a:rPr>
              <a:t>.)</a:t>
            </a:r>
            <a:endParaRPr lang="uk-UA" sz="4000" dirty="0"/>
          </a:p>
        </p:txBody>
      </p:sp>
      <p:graphicFrame>
        <p:nvGraphicFramePr>
          <p:cNvPr id="13" name="Місце для вмісту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3518467"/>
              </p:ext>
            </p:extLst>
          </p:nvPr>
        </p:nvGraphicFramePr>
        <p:xfrm>
          <a:off x="1271588" y="1653246"/>
          <a:ext cx="10082212" cy="452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 сполучна лінія 5"/>
          <p:cNvCxnSpPr/>
          <p:nvPr/>
        </p:nvCxnSpPr>
        <p:spPr>
          <a:xfrm flipV="1">
            <a:off x="3969834" y="992459"/>
            <a:ext cx="4471639" cy="3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9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C00000"/>
                </a:solidFill>
              </a:rPr>
              <a:t>Динаміка якості кадрового складу </a:t>
            </a: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32952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 сполучна лінія 7"/>
          <p:cNvCxnSpPr/>
          <p:nvPr/>
        </p:nvCxnSpPr>
        <p:spPr>
          <a:xfrm flipV="1">
            <a:off x="2966224" y="1226634"/>
            <a:ext cx="5776332" cy="11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17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260060" y="1387363"/>
            <a:ext cx="4431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>
                <a:solidFill>
                  <a:prstClr val="black"/>
                </a:solidFill>
                <a:latin typeface="Candara" panose="020E0502030303020204" pitchFamily="34" charset="0"/>
              </a:rPr>
              <a:t>Напрямки наукової роботи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446432" y="2518760"/>
            <a:ext cx="6096000" cy="30623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srgbClr val="4A66AC"/>
              </a:buClr>
              <a:buSzPct val="115000"/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Комплексні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 теми кафедр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srgbClr val="4A66AC"/>
              </a:buClr>
              <a:buSzPct val="115000"/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Наукова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 робота кафедр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srgbClr val="4A66AC"/>
              </a:buClr>
              <a:buSzPct val="115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Рада </a:t>
            </a:r>
            <a:r>
              <a:rPr lang="ru-RU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молодих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учених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Candara" panose="020E0502030303020204" pitchFamily="34" charset="0"/>
            </a:endParaRP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srgbClr val="4A66AC"/>
              </a:buClr>
              <a:buSzPct val="115000"/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Студентське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наукове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товариство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 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srgbClr val="4A66AC"/>
              </a:buClr>
              <a:buSzPct val="115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Робота з </a:t>
            </a:r>
            <a:r>
              <a:rPr lang="ru-RU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аспірантами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, </a:t>
            </a:r>
            <a:r>
              <a:rPr lang="ru-RU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магістрантами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Candara" panose="020E0502030303020204" pitchFamily="34" charset="0"/>
            </a:endParaRP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srgbClr val="4A66AC"/>
              </a:buClr>
              <a:buSzPct val="115000"/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Всеукраїнські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конференції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Candara" panose="020E0502030303020204" pitchFamily="34" charset="0"/>
            </a:endParaRP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189571" y="1922933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16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1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chemeClr val="accent5">
                    <a:lumMod val="50000"/>
                  </a:schemeClr>
                </a:solidFill>
              </a:rPr>
              <a:t>Теми комплексного наукового дослідження кафедр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103971"/>
            <a:ext cx="10515600" cy="5252224"/>
          </a:xfrm>
        </p:spPr>
        <p:txBody>
          <a:bodyPr>
            <a:normAutofit fontScale="92500" lnSpcReduction="20000"/>
          </a:bodyPr>
          <a:lstStyle/>
          <a:p>
            <a:pPr marL="514350" indent="-514350" fontAlgn="t">
              <a:buFont typeface="+mj-lt"/>
              <a:buAutoNum type="arabicPeriod"/>
            </a:pPr>
            <a:r>
              <a:rPr lang="ru-RU" dirty="0" err="1"/>
              <a:t>Удосконалення</a:t>
            </a:r>
            <a:r>
              <a:rPr lang="ru-RU" dirty="0"/>
              <a:t> </a:t>
            </a:r>
            <a:r>
              <a:rPr lang="ru-RU" dirty="0" err="1"/>
              <a:t>фахових</a:t>
            </a:r>
            <a:r>
              <a:rPr lang="ru-RU" dirty="0"/>
              <a:t> компетентностей </a:t>
            </a:r>
            <a:r>
              <a:rPr lang="ru-RU" dirty="0" err="1"/>
              <a:t>сестри</a:t>
            </a:r>
            <a:r>
              <a:rPr lang="ru-RU" dirty="0"/>
              <a:t>/брата </a:t>
            </a:r>
            <a:r>
              <a:rPr lang="ru-RU" dirty="0" err="1"/>
              <a:t>медичних</a:t>
            </a:r>
            <a:r>
              <a:rPr lang="ru-RU" dirty="0"/>
              <a:t> в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uk-UA" dirty="0"/>
              <a:t>.	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uk-UA" dirty="0"/>
              <a:t>Прикладні аспекти методики викладання фундаментальних дисциплін в процесі підготовки медичних працівників.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uk-UA" dirty="0"/>
              <a:t>Розробка інноваційних </a:t>
            </a:r>
            <a:r>
              <a:rPr lang="uk-UA" dirty="0" err="1"/>
              <a:t>методик</a:t>
            </a:r>
            <a:r>
              <a:rPr lang="uk-UA" dirty="0"/>
              <a:t> підготовки </a:t>
            </a:r>
            <a:r>
              <a:rPr lang="uk-UA" dirty="0" err="1"/>
              <a:t>медсестер</a:t>
            </a:r>
            <a:r>
              <a:rPr lang="uk-UA" dirty="0"/>
              <a:t> в контексті формування фахової компетенції на основі дослідження тенденцій ринку праці та зайнятості.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dirty="0" err="1"/>
              <a:t>Медична</a:t>
            </a:r>
            <a:r>
              <a:rPr lang="ru-RU" dirty="0"/>
              <a:t> </a:t>
            </a:r>
            <a:r>
              <a:rPr lang="ru-RU" dirty="0" err="1"/>
              <a:t>реабілітація</a:t>
            </a:r>
            <a:r>
              <a:rPr lang="ru-RU" dirty="0"/>
              <a:t> у </a:t>
            </a:r>
            <a:r>
              <a:rPr lang="ru-RU" dirty="0" err="1"/>
              <a:t>збереженні</a:t>
            </a:r>
            <a:r>
              <a:rPr lang="ru-RU" dirty="0"/>
              <a:t> та </a:t>
            </a:r>
            <a:r>
              <a:rPr lang="ru-RU" dirty="0" err="1"/>
              <a:t>відновленні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та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uk-UA" dirty="0"/>
              <a:t>.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uk-UA" dirty="0"/>
              <a:t>Соціокультурна компетентність як складова професійної конкурентоспроможності медика.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dirty="0" err="1"/>
              <a:t>Науково-інформаційне</a:t>
            </a:r>
            <a:r>
              <a:rPr lang="ru-RU" dirty="0"/>
              <a:t> </a:t>
            </a:r>
            <a:r>
              <a:rPr lang="ru-RU" dirty="0" err="1"/>
              <a:t>обгрунтування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перспективних</a:t>
            </a:r>
            <a:r>
              <a:rPr lang="ru-RU" dirty="0"/>
              <a:t> </a:t>
            </a:r>
            <a:r>
              <a:rPr lang="ru-RU" dirty="0" err="1"/>
              <a:t>клініко-лабораторних</a:t>
            </a:r>
            <a:r>
              <a:rPr lang="ru-RU" dirty="0"/>
              <a:t> і </a:t>
            </a:r>
            <a:r>
              <a:rPr lang="ru-RU" dirty="0" err="1"/>
              <a:t>гігієнічних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для </a:t>
            </a:r>
            <a:r>
              <a:rPr lang="ru-RU" dirty="0" err="1"/>
              <a:t>внесення</a:t>
            </a:r>
            <a:r>
              <a:rPr lang="ru-RU" dirty="0"/>
              <a:t> в </a:t>
            </a:r>
            <a:r>
              <a:rPr lang="ru-RU" dirty="0" err="1"/>
              <a:t>освітньо-професійні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uk-UA" dirty="0"/>
              <a:t>.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фахових</a:t>
            </a:r>
            <a:r>
              <a:rPr lang="ru-RU" dirty="0"/>
              <a:t> </a:t>
            </a:r>
            <a:r>
              <a:rPr lang="ru-RU" dirty="0" err="1"/>
              <a:t>компетенцій</a:t>
            </a:r>
            <a:r>
              <a:rPr lang="ru-RU" dirty="0"/>
              <a:t> у </a:t>
            </a:r>
            <a:r>
              <a:rPr lang="ru-RU" dirty="0" err="1"/>
              <a:t>спеціалістів</a:t>
            </a:r>
            <a:r>
              <a:rPr lang="ru-RU" dirty="0"/>
              <a:t> аптек та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uk-UA" dirty="0"/>
              <a:t>.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dirty="0" err="1"/>
              <a:t>Визначення</a:t>
            </a:r>
            <a:r>
              <a:rPr lang="ru-RU" dirty="0"/>
              <a:t> та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соматичного</a:t>
            </a:r>
            <a:r>
              <a:rPr lang="ru-RU" dirty="0"/>
              <a:t>(</a:t>
            </a:r>
            <a:r>
              <a:rPr lang="ru-RU" dirty="0" err="1"/>
              <a:t>фізичного</a:t>
            </a:r>
            <a:r>
              <a:rPr lang="ru-RU" dirty="0"/>
              <a:t>)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ВНЗ та </a:t>
            </a:r>
            <a:r>
              <a:rPr lang="ru-RU" dirty="0" err="1"/>
              <a:t>школярів</a:t>
            </a:r>
            <a:r>
              <a:rPr lang="ru-RU" dirty="0"/>
              <a:t> і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endParaRPr lang="uk-UA" dirty="0"/>
          </a:p>
          <a:p>
            <a:endParaRPr lang="uk-UA" dirty="0"/>
          </a:p>
        </p:txBody>
      </p:sp>
      <p:cxnSp>
        <p:nvCxnSpPr>
          <p:cNvPr id="5" name="Пряма сполучна лінія 4"/>
          <p:cNvCxnSpPr/>
          <p:nvPr/>
        </p:nvCxnSpPr>
        <p:spPr>
          <a:xfrm>
            <a:off x="1628078" y="814039"/>
            <a:ext cx="8987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56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09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5">
                    <a:lumMod val="50000"/>
                  </a:schemeClr>
                </a:solidFill>
              </a:rPr>
              <a:t>Наукові публікації за 2023-2024 </a:t>
            </a:r>
            <a:r>
              <a:rPr lang="uk-UA" sz="3200" b="1" dirty="0" err="1">
                <a:solidFill>
                  <a:schemeClr val="accent5">
                    <a:lumMod val="50000"/>
                  </a:schemeClr>
                </a:solidFill>
              </a:rPr>
              <a:t>н.р</a:t>
            </a: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5" name="Пряма сполучна лінія 4"/>
          <p:cNvCxnSpPr/>
          <p:nvPr/>
        </p:nvCxnSpPr>
        <p:spPr>
          <a:xfrm>
            <a:off x="2626595" y="946298"/>
            <a:ext cx="6719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Місце для вмісту 5"/>
          <p:cNvSpPr txBox="1">
            <a:spLocks/>
          </p:cNvSpPr>
          <p:nvPr/>
        </p:nvSpPr>
        <p:spPr>
          <a:xfrm>
            <a:off x="5917269" y="1774670"/>
            <a:ext cx="20304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uk-UA" sz="2400" dirty="0">
                <a:solidFill>
                  <a:prstClr val="black"/>
                </a:solidFill>
              </a:rPr>
              <a:t>статті у вітчизняному фаховому журналі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Місце для вмісту 5"/>
          <p:cNvSpPr txBox="1">
            <a:spLocks/>
          </p:cNvSpPr>
          <p:nvPr/>
        </p:nvSpPr>
        <p:spPr>
          <a:xfrm>
            <a:off x="4038496" y="1736415"/>
            <a:ext cx="17601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uk-UA" sz="2400" dirty="0">
                <a:solidFill>
                  <a:prstClr val="black"/>
                </a:solidFill>
              </a:rPr>
              <a:t>статті в базі даних «</a:t>
            </a:r>
            <a:r>
              <a:rPr lang="en-US" sz="2400" dirty="0">
                <a:solidFill>
                  <a:prstClr val="black"/>
                </a:solidFill>
              </a:rPr>
              <a:t>Scopus», «Web of Science», «Core collection» </a:t>
            </a:r>
            <a:r>
              <a:rPr lang="uk-UA" sz="2400" dirty="0">
                <a:solidFill>
                  <a:prstClr val="black"/>
                </a:solidFill>
              </a:rPr>
              <a:t>у виданнях із </a:t>
            </a:r>
            <a:r>
              <a:rPr lang="uk-UA" sz="2400" dirty="0" err="1">
                <a:solidFill>
                  <a:prstClr val="black"/>
                </a:solidFill>
              </a:rPr>
              <a:t>імпакт</a:t>
            </a:r>
            <a:r>
              <a:rPr lang="uk-UA" sz="2400" dirty="0">
                <a:solidFill>
                  <a:prstClr val="black"/>
                </a:solidFill>
              </a:rPr>
              <a:t>-фактором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Місце для вмісту 5"/>
          <p:cNvSpPr txBox="1">
            <a:spLocks/>
          </p:cNvSpPr>
          <p:nvPr/>
        </p:nvSpPr>
        <p:spPr>
          <a:xfrm>
            <a:off x="2273452" y="1822450"/>
            <a:ext cx="16894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н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авчальні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посібники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підручники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Місце для вмісту 2"/>
          <p:cNvSpPr txBox="1">
            <a:spLocks/>
          </p:cNvSpPr>
          <p:nvPr/>
        </p:nvSpPr>
        <p:spPr>
          <a:xfrm>
            <a:off x="544527" y="1867829"/>
            <a:ext cx="17934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монографії</a:t>
            </a:r>
          </a:p>
        </p:txBody>
      </p:sp>
      <p:cxnSp>
        <p:nvCxnSpPr>
          <p:cNvPr id="22" name="Пряма сполучна лінія 21"/>
          <p:cNvCxnSpPr/>
          <p:nvPr/>
        </p:nvCxnSpPr>
        <p:spPr>
          <a:xfrm>
            <a:off x="646771" y="1825625"/>
            <a:ext cx="114857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8200" y="128305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rgbClr val="002060"/>
                </a:solidFill>
                <a:latin typeface="Calibri" panose="020F0502020204030204"/>
              </a:rPr>
              <a:t>2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02970" y="1283054"/>
            <a:ext cx="682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rgbClr val="002060"/>
                </a:solidFill>
                <a:latin typeface="Calibri" panose="020F0502020204030204"/>
              </a:rPr>
              <a:t>11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27" name="Пряма сполучна лінія 26"/>
          <p:cNvCxnSpPr/>
          <p:nvPr/>
        </p:nvCxnSpPr>
        <p:spPr>
          <a:xfrm>
            <a:off x="2273452" y="1822450"/>
            <a:ext cx="922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80617" y="128305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rgbClr val="002060"/>
                </a:solidFill>
                <a:latin typeface="Calibri" panose="020F0502020204030204"/>
              </a:rPr>
              <a:t>22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0" name="Пряма сполучна лінія 29"/>
          <p:cNvCxnSpPr/>
          <p:nvPr/>
        </p:nvCxnSpPr>
        <p:spPr>
          <a:xfrm>
            <a:off x="4038496" y="1774670"/>
            <a:ext cx="1039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35026" y="119975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rgbClr val="002060"/>
                </a:solidFill>
                <a:latin typeface="Calibri" panose="020F0502020204030204"/>
              </a:rPr>
              <a:t>75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3" name="Пряма сполучна лінія 32"/>
          <p:cNvCxnSpPr/>
          <p:nvPr/>
        </p:nvCxnSpPr>
        <p:spPr>
          <a:xfrm>
            <a:off x="5917269" y="1774670"/>
            <a:ext cx="10105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Місце для вмісту 5"/>
          <p:cNvSpPr txBox="1">
            <a:spLocks/>
          </p:cNvSpPr>
          <p:nvPr/>
        </p:nvSpPr>
        <p:spPr>
          <a:xfrm>
            <a:off x="7907812" y="1736415"/>
            <a:ext cx="21906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dirty="0" err="1">
                <a:solidFill>
                  <a:prstClr val="black"/>
                </a:solidFill>
              </a:rPr>
              <a:t>тези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доповідей</a:t>
            </a:r>
            <a:r>
              <a:rPr lang="ru-RU" sz="2400" dirty="0">
                <a:solidFill>
                  <a:prstClr val="black"/>
                </a:solidFill>
              </a:rPr>
              <a:t> у </a:t>
            </a:r>
            <a:r>
              <a:rPr lang="ru-RU" sz="2400" dirty="0" err="1">
                <a:solidFill>
                  <a:prstClr val="black"/>
                </a:solidFill>
              </a:rPr>
              <a:t>міжнародних</a:t>
            </a:r>
            <a:r>
              <a:rPr lang="ru-RU" sz="2400" dirty="0">
                <a:solidFill>
                  <a:prstClr val="black"/>
                </a:solidFill>
              </a:rPr>
              <a:t> та </a:t>
            </a:r>
            <a:r>
              <a:rPr lang="ru-RU" sz="2400" dirty="0" err="1">
                <a:solidFill>
                  <a:prstClr val="black"/>
                </a:solidFill>
              </a:rPr>
              <a:t>всеукраїнських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конференціях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57134" y="1238339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rgbClr val="002060"/>
                </a:solidFill>
                <a:latin typeface="Calibri" panose="020F0502020204030204"/>
              </a:rPr>
              <a:t>201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" name="Пряма сполучна лінія 3"/>
          <p:cNvCxnSpPr>
            <a:endCxn id="21" idx="0"/>
          </p:cNvCxnSpPr>
          <p:nvPr/>
        </p:nvCxnSpPr>
        <p:spPr>
          <a:xfrm flipV="1">
            <a:off x="7907812" y="1736415"/>
            <a:ext cx="109530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Місце для вмісту 5"/>
          <p:cNvSpPr txBox="1">
            <a:spLocks/>
          </p:cNvSpPr>
          <p:nvPr/>
        </p:nvSpPr>
        <p:spPr>
          <a:xfrm>
            <a:off x="10202008" y="1736415"/>
            <a:ext cx="15277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Місце для вмісту 5"/>
          <p:cNvSpPr txBox="1">
            <a:spLocks/>
          </p:cNvSpPr>
          <p:nvPr/>
        </p:nvSpPr>
        <p:spPr>
          <a:xfrm>
            <a:off x="10202008" y="1743315"/>
            <a:ext cx="15277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uk-UA" sz="2400" dirty="0">
                <a:solidFill>
                  <a:prstClr val="black"/>
                </a:solidFill>
              </a:rPr>
              <a:t>і</a:t>
            </a:r>
            <a:r>
              <a:rPr lang="uk-UA" sz="2400" noProof="0" dirty="0" err="1">
                <a:solidFill>
                  <a:prstClr val="black"/>
                </a:solidFill>
              </a:rPr>
              <a:t>нші</a:t>
            </a:r>
            <a:r>
              <a:rPr lang="uk-UA" sz="2400" noProof="0" dirty="0">
                <a:solidFill>
                  <a:prstClr val="black"/>
                </a:solidFill>
              </a:rPr>
              <a:t> публікації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Пряма сполучна лінія 6"/>
          <p:cNvCxnSpPr/>
          <p:nvPr/>
        </p:nvCxnSpPr>
        <p:spPr>
          <a:xfrm flipV="1">
            <a:off x="10141725" y="1736415"/>
            <a:ext cx="936682" cy="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108221" y="123767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rgbClr val="002060"/>
                </a:solidFill>
                <a:latin typeface="Calibri" panose="020F0502020204030204"/>
              </a:rPr>
              <a:t>21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294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002060"/>
                </a:solidFill>
              </a:rPr>
              <a:t>Динаміка науково-публікаційної активності </a:t>
            </a:r>
            <a:r>
              <a:rPr lang="uk-UA" sz="2400" dirty="0">
                <a:solidFill>
                  <a:srgbClr val="002060"/>
                </a:solidFill>
              </a:rPr>
              <a:t/>
            </a:r>
            <a:br>
              <a:rPr lang="uk-UA" sz="2400" dirty="0">
                <a:solidFill>
                  <a:srgbClr val="002060"/>
                </a:solidFill>
              </a:rPr>
            </a:br>
            <a:r>
              <a:rPr lang="uk-UA" sz="2400" dirty="0">
                <a:solidFill>
                  <a:srgbClr val="002060"/>
                </a:solidFill>
              </a:rPr>
              <a:t>(2022-2024 </a:t>
            </a:r>
            <a:r>
              <a:rPr lang="uk-UA" sz="2400" dirty="0" err="1">
                <a:solidFill>
                  <a:srgbClr val="002060"/>
                </a:solidFill>
              </a:rPr>
              <a:t>н.рр</a:t>
            </a:r>
            <a:r>
              <a:rPr lang="uk-UA" sz="2400" dirty="0">
                <a:solidFill>
                  <a:srgbClr val="002060"/>
                </a:solidFill>
              </a:rPr>
              <a:t>.)</a:t>
            </a:r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9365014"/>
              </p:ext>
            </p:extLst>
          </p:nvPr>
        </p:nvGraphicFramePr>
        <p:xfrm>
          <a:off x="680484" y="1527718"/>
          <a:ext cx="10673316" cy="494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 сполучна лінія 8"/>
          <p:cNvCxnSpPr/>
          <p:nvPr/>
        </p:nvCxnSpPr>
        <p:spPr>
          <a:xfrm flipV="1">
            <a:off x="1665681" y="1006641"/>
            <a:ext cx="8378455" cy="42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32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09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5">
                    <a:lumMod val="50000"/>
                  </a:schemeClr>
                </a:solidFill>
              </a:rPr>
              <a:t>Студентська наука</a:t>
            </a:r>
          </a:p>
        </p:txBody>
      </p:sp>
      <p:sp>
        <p:nvSpPr>
          <p:cNvPr id="8" name="Місце для вмісту 5"/>
          <p:cNvSpPr txBox="1">
            <a:spLocks/>
          </p:cNvSpPr>
          <p:nvPr/>
        </p:nvSpPr>
        <p:spPr>
          <a:xfrm>
            <a:off x="9154223" y="1825625"/>
            <a:ext cx="26038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Опубліковано </a:t>
            </a: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тез</a:t>
            </a:r>
            <a:r>
              <a:rPr kumimoji="0" lang="uk-UA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доповідей студентів у міжнародних та всеукраїнських конференціях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 flipV="1">
            <a:off x="4953930" y="3445727"/>
            <a:ext cx="788948" cy="22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/>
          <p:cNvCxnSpPr/>
          <p:nvPr/>
        </p:nvCxnSpPr>
        <p:spPr>
          <a:xfrm flipV="1">
            <a:off x="6448193" y="2687444"/>
            <a:ext cx="855856" cy="22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 flipV="1">
            <a:off x="9245756" y="2687444"/>
            <a:ext cx="680224" cy="3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Місце для вмісту 5"/>
          <p:cNvSpPr txBox="1">
            <a:spLocks/>
          </p:cNvSpPr>
          <p:nvPr/>
        </p:nvSpPr>
        <p:spPr>
          <a:xfrm>
            <a:off x="6341328" y="1825625"/>
            <a:ext cx="26038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Підготовлено </a:t>
            </a: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студентів до участі </a:t>
            </a:r>
            <a:r>
              <a:rPr lang="uk-UA" dirty="0">
                <a:solidFill>
                  <a:prstClr val="black"/>
                </a:solidFill>
                <a:latin typeface="Calibri" panose="020F0502020204030204"/>
              </a:rPr>
              <a:t>у всеукраїнських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олімпіадах та  міжнародних конкурсах </a:t>
            </a:r>
          </a:p>
        </p:txBody>
      </p:sp>
      <p:sp>
        <p:nvSpPr>
          <p:cNvPr id="18" name="Місце для вмісту 5"/>
          <p:cNvSpPr txBox="1">
            <a:spLocks/>
          </p:cNvSpPr>
          <p:nvPr/>
        </p:nvSpPr>
        <p:spPr>
          <a:xfrm>
            <a:off x="3189249" y="1825625"/>
            <a:ext cx="26038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noProof="0" dirty="0">
                <a:solidFill>
                  <a:srgbClr val="002060"/>
                </a:solidFill>
                <a:latin typeface="Calibri" panose="020F0502020204030204"/>
              </a:rPr>
              <a:t>9</a:t>
            </a:r>
            <a:r>
              <a:rPr lang="ru-RU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noProof="0" dirty="0" err="1">
                <a:solidFill>
                  <a:prstClr val="black"/>
                </a:solidFill>
                <a:latin typeface="Calibri" panose="020F0502020204030204"/>
              </a:rPr>
              <a:t>с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тудентських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наукових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гуртків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кафедр провели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студентських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наукових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семінарів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Місце для вмісту 2"/>
          <p:cNvSpPr txBox="1">
            <a:spLocks/>
          </p:cNvSpPr>
          <p:nvPr/>
        </p:nvSpPr>
        <p:spPr>
          <a:xfrm>
            <a:off x="838200" y="1825625"/>
            <a:ext cx="23510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Студентське наукове товариство </a:t>
            </a:r>
          </a:p>
        </p:txBody>
      </p:sp>
    </p:spTree>
    <p:extLst>
      <p:ext uri="{BB962C8B-B14F-4D97-AF65-F5344CB8AC3E}">
        <p14:creationId xmlns:p14="http://schemas.microsoft.com/office/powerpoint/2010/main" val="329092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94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002060"/>
                </a:solidFill>
              </a:rPr>
              <a:t>Динаміка розвитку студентської науки </a:t>
            </a:r>
            <a:br>
              <a:rPr lang="uk-UA" sz="3200" dirty="0">
                <a:solidFill>
                  <a:srgbClr val="002060"/>
                </a:solidFill>
              </a:rPr>
            </a:br>
            <a:r>
              <a:rPr lang="uk-UA" sz="2800" dirty="0">
                <a:solidFill>
                  <a:srgbClr val="002060"/>
                </a:solidFill>
              </a:rPr>
              <a:t>(2022-2024 </a:t>
            </a:r>
            <a:r>
              <a:rPr lang="uk-UA" sz="2800" dirty="0" err="1">
                <a:solidFill>
                  <a:srgbClr val="002060"/>
                </a:solidFill>
              </a:rPr>
              <a:t>н.рр</a:t>
            </a:r>
            <a:r>
              <a:rPr lang="uk-UA" sz="2800" dirty="0">
                <a:solidFill>
                  <a:srgbClr val="002060"/>
                </a:solidFill>
              </a:rPr>
              <a:t>.)</a:t>
            </a:r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6734536"/>
              </p:ext>
            </p:extLst>
          </p:nvPr>
        </p:nvGraphicFramePr>
        <p:xfrm>
          <a:off x="838200" y="1348033"/>
          <a:ext cx="10515600" cy="4828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620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002060"/>
                </a:solidFill>
              </a:rPr>
              <a:t>Робота з аспірантами, магістрантами</a:t>
            </a:r>
          </a:p>
        </p:txBody>
      </p:sp>
      <p:sp>
        <p:nvSpPr>
          <p:cNvPr id="10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72376" y="2304934"/>
            <a:ext cx="3087029" cy="2367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/>
              <a:t>Успішно захищено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sz="3600" dirty="0">
                <a:solidFill>
                  <a:srgbClr val="002060"/>
                </a:solidFill>
              </a:rPr>
              <a:t>17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/>
              <a:t>магістерських кваліфікаційних робіт</a:t>
            </a:r>
          </a:p>
        </p:txBody>
      </p:sp>
      <p:sp>
        <p:nvSpPr>
          <p:cNvPr id="8" name="Місце для вмісту 2"/>
          <p:cNvSpPr>
            <a:spLocks noGrp="1"/>
          </p:cNvSpPr>
          <p:nvPr>
            <p:ph sz="half" idx="4294967295"/>
          </p:nvPr>
        </p:nvSpPr>
        <p:spPr>
          <a:xfrm>
            <a:off x="9104313" y="2305050"/>
            <a:ext cx="3087687" cy="236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>
                <a:solidFill>
                  <a:srgbClr val="002060"/>
                </a:solidFill>
              </a:rPr>
              <a:t>3</a:t>
            </a:r>
            <a:r>
              <a:rPr lang="uk-UA" dirty="0"/>
              <a:t> викладачі Академії є керівниками дисертаційних робіт </a:t>
            </a:r>
          </a:p>
        </p:txBody>
      </p:sp>
      <p:sp>
        <p:nvSpPr>
          <p:cNvPr id="9" name="Місце для вмісту 2"/>
          <p:cNvSpPr>
            <a:spLocks noGrp="1"/>
          </p:cNvSpPr>
          <p:nvPr>
            <p:ph sz="half" idx="4294967295"/>
          </p:nvPr>
        </p:nvSpPr>
        <p:spPr>
          <a:xfrm>
            <a:off x="9104313" y="2305050"/>
            <a:ext cx="3087687" cy="236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>
                <a:solidFill>
                  <a:srgbClr val="002060"/>
                </a:solidFill>
              </a:rPr>
              <a:t>4</a:t>
            </a:r>
            <a:r>
              <a:rPr lang="uk-UA" dirty="0"/>
              <a:t> викладачі Академії були опонентами на захисті дисертаційних робіт </a:t>
            </a:r>
          </a:p>
        </p:txBody>
      </p:sp>
      <p:cxnSp>
        <p:nvCxnSpPr>
          <p:cNvPr id="6" name="Пряма сполучна лінія 5"/>
          <p:cNvCxnSpPr/>
          <p:nvPr/>
        </p:nvCxnSpPr>
        <p:spPr>
          <a:xfrm flipV="1">
            <a:off x="2743200" y="836341"/>
            <a:ext cx="6791093" cy="1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624468" y="3209498"/>
            <a:ext cx="1148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 сполучна лінія 3"/>
          <p:cNvCxnSpPr/>
          <p:nvPr/>
        </p:nvCxnSpPr>
        <p:spPr>
          <a:xfrm flipV="1">
            <a:off x="4393580" y="2765502"/>
            <a:ext cx="791737" cy="1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/>
          <p:cNvCxnSpPr/>
          <p:nvPr/>
        </p:nvCxnSpPr>
        <p:spPr>
          <a:xfrm>
            <a:off x="8142250" y="2821259"/>
            <a:ext cx="968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51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977</TotalTime>
  <Words>273</Words>
  <Application>Microsoft Office PowerPoint</Application>
  <PresentationFormat>Широкий екран</PresentationFormat>
  <Paragraphs>66</Paragraphs>
  <Slides>12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Candara</vt:lpstr>
      <vt:lpstr>Garamond</vt:lpstr>
      <vt:lpstr>Wingdings</vt:lpstr>
      <vt:lpstr>Природа</vt:lpstr>
      <vt:lpstr>Презентація PowerPoint</vt:lpstr>
      <vt:lpstr>Динаміка якості кадрового складу </vt:lpstr>
      <vt:lpstr>Презентація PowerPoint</vt:lpstr>
      <vt:lpstr>Теми комплексного наукового дослідження кафедр</vt:lpstr>
      <vt:lpstr>Наукові публікації за 2023-2024 н.р.</vt:lpstr>
      <vt:lpstr>Динаміка науково-публікаційної активності  (2022-2024 н.рр.)</vt:lpstr>
      <vt:lpstr>Студентська наука</vt:lpstr>
      <vt:lpstr>Динаміка розвитку студентської науки  (2022-2024 н.рр.)</vt:lpstr>
      <vt:lpstr>Робота з аспірантами, магістрантами</vt:lpstr>
      <vt:lpstr>Динаміка роботи з аспірантами, магістрантами (2022-2024 н.рр.)</vt:lpstr>
      <vt:lpstr>Конференції Академії</vt:lpstr>
      <vt:lpstr>Конференції Академії (2022-2024 н.рр.)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результати та здобутки   наукової  діяльності   Львівської медичної академії імені  Андрея Крупинського</dc:title>
  <dc:creator>Олійник</dc:creator>
  <cp:lastModifiedBy>Володимир Федорик</cp:lastModifiedBy>
  <cp:revision>108</cp:revision>
  <dcterms:created xsi:type="dcterms:W3CDTF">2022-06-28T09:14:50Z</dcterms:created>
  <dcterms:modified xsi:type="dcterms:W3CDTF">2024-11-18T10:29:46Z</dcterms:modified>
</cp:coreProperties>
</file>